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80" r:id="rId2"/>
    <p:sldId id="381" r:id="rId3"/>
    <p:sldId id="378" r:id="rId4"/>
    <p:sldId id="383" r:id="rId5"/>
    <p:sldId id="382" r:id="rId6"/>
  </p:sldIdLst>
  <p:sldSz cx="9904413" cy="6859588"/>
  <p:notesSz cx="6797675" cy="9874250"/>
  <p:embeddedFontLst>
    <p:embeddedFont>
      <p:font typeface="Palatino Linotype" panose="02040502050505030304" pitchFamily="18" charset="0"/>
      <p:regular r:id="rId9"/>
      <p:bold r:id="rId10"/>
      <p:italic r:id="rId11"/>
      <p:boldItalic r:id="rId12"/>
    </p:embeddedFont>
    <p:embeddedFont>
      <p:font typeface="Vrinda" panose="020B0502040204020203" pitchFamily="34" charset="0"/>
      <p:regular r:id="rId13"/>
      <p:bold r:id="rId14"/>
    </p:embeddedFont>
  </p:embeddedFontLst>
  <p:custDataLst>
    <p:tags r:id="rId15"/>
  </p:custDataLst>
  <p:defaultTextStyle>
    <a:defPPr>
      <a:defRPr lang="de-DE"/>
    </a:defPPr>
    <a:lvl1pPr marL="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821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700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79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8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7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4" orient="horz" pos="3961" userDrawn="1">
          <p15:clr>
            <a:srgbClr val="A4A3A4"/>
          </p15:clr>
        </p15:guide>
        <p15:guide id="5" orient="horz" pos="833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3142" userDrawn="1">
          <p15:clr>
            <a:srgbClr val="A4A3A4"/>
          </p15:clr>
        </p15:guide>
        <p15:guide id="9" pos="3248" userDrawn="1">
          <p15:clr>
            <a:srgbClr val="A4A3A4"/>
          </p15:clr>
        </p15:guide>
        <p15:guide id="10" pos="6238" userDrawn="1">
          <p15:clr>
            <a:srgbClr val="A4A3A4"/>
          </p15:clr>
        </p15:guide>
        <p15:guide id="11" pos="6031" userDrawn="1">
          <p15:clr>
            <a:srgbClr val="A4A3A4"/>
          </p15:clr>
        </p15:guide>
        <p15:guide id="12" pos="3029" userDrawn="1">
          <p15:clr>
            <a:srgbClr val="A4A3A4"/>
          </p15:clr>
        </p15:guide>
        <p15:guide id="13" pos="179" userDrawn="1">
          <p15:clr>
            <a:srgbClr val="A4A3A4"/>
          </p15:clr>
        </p15:guide>
        <p15:guide id="14" pos="5948" userDrawn="1">
          <p15:clr>
            <a:srgbClr val="A4A3A4"/>
          </p15:clr>
        </p15:guide>
        <p15:guide id="15" pos="2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1" autoAdjust="0"/>
    <p:restoredTop sz="98993" autoAdjust="0"/>
  </p:normalViewPr>
  <p:slideViewPr>
    <p:cSldViewPr snapToObjects="1" showGuides="1">
      <p:cViewPr varScale="1">
        <p:scale>
          <a:sx n="117" d="100"/>
          <a:sy n="117" d="100"/>
        </p:scale>
        <p:origin x="1128" y="184"/>
      </p:cViewPr>
      <p:guideLst>
        <p:guide orient="horz" pos="747"/>
        <p:guide orient="horz" pos="187"/>
        <p:guide orient="horz" pos="3961"/>
        <p:guide orient="horz" pos="833"/>
        <p:guide orient="horz" pos="572"/>
        <p:guide orient="horz"/>
        <p:guide pos="3142"/>
        <p:guide pos="3248"/>
        <p:guide pos="6238"/>
        <p:guide pos="6031"/>
        <p:guide pos="3029"/>
        <p:guide pos="179"/>
        <p:guide pos="5948"/>
        <p:guide pos="2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30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4/9/25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2C4D34-2C19-43C3-91CC-9F2B4AC12977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56E95E-57AA-4526-AA4C-3002F47FB1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7879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5821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43700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91579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94585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22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770" indent="0">
              <a:buNone/>
              <a:defRPr sz="1000"/>
            </a:lvl2pPr>
            <a:lvl3pPr marL="338455" indent="0">
              <a:buNone/>
              <a:defRPr sz="1000"/>
            </a:lvl3pPr>
            <a:lvl4pPr marL="535305" indent="0">
              <a:buNone/>
              <a:defRPr sz="1000"/>
            </a:lvl4pPr>
            <a:lvl5pPr marL="686435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95" indent="-188595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5"/>
              </a:spcBef>
              <a:buNone/>
              <a:defRPr sz="1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0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7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42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53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5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634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720" indent="-172720">
              <a:buFont typeface="Arial" panose="020B0604020202020204" pitchFamily="34" charset="0"/>
              <a:buChar char="•"/>
              <a:defRPr sz="2100" baseline="0"/>
            </a:lvl1pPr>
            <a:lvl2pPr marL="363855" indent="-191770">
              <a:spcBef>
                <a:spcPts val="630"/>
              </a:spcBef>
              <a:buFont typeface="Arial" panose="020B0604020202020204" pitchFamily="34" charset="0"/>
              <a:buChar char="–"/>
              <a:defRPr sz="2100"/>
            </a:lvl2pPr>
            <a:lvl3pPr marL="508000" indent="-143510">
              <a:spcBef>
                <a:spcPts val="210"/>
              </a:spcBef>
              <a:buFont typeface="Arial" panose="020B0604020202020204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图片 12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/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indent="0" algn="l" defTabSz="95821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anose="020B0604020202020204" pitchFamily="34" charset="0"/>
        </a:defRPr>
      </a:lvl1pPr>
    </p:titleStyle>
    <p:bodyStyle>
      <a:lvl1pPr marL="188595" indent="-188595" algn="l" defTabSz="958215" rtl="0" eaLnBrk="1" latinLnBrk="0" hangingPunct="1">
        <a:lnSpc>
          <a:spcPct val="90000"/>
        </a:lnSpc>
        <a:spcBef>
          <a:spcPts val="1465"/>
        </a:spcBef>
        <a:buClr>
          <a:schemeClr val="bg2"/>
        </a:buClr>
        <a:buSzPct val="100000"/>
        <a:buFont typeface="Arial" panose="020B0604020202020204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1pPr>
      <a:lvl2pPr marL="325755" indent="-133985" algn="l" defTabSz="958215" rtl="0" eaLnBrk="1" latinLnBrk="0" hangingPunct="1">
        <a:lnSpc>
          <a:spcPct val="90000"/>
        </a:lnSpc>
        <a:spcBef>
          <a:spcPts val="945"/>
        </a:spcBef>
        <a:buClr>
          <a:schemeClr val="bg2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2pPr>
      <a:lvl3pPr marL="513080" indent="-188595" algn="l" defTabSz="958215" rtl="0" eaLnBrk="1" latinLnBrk="0" hangingPunct="1">
        <a:lnSpc>
          <a:spcPct val="90000"/>
        </a:lnSpc>
        <a:spcBef>
          <a:spcPts val="630"/>
        </a:spcBef>
        <a:buClr>
          <a:schemeClr val="bg2"/>
        </a:buClr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3pPr>
      <a:lvl4pPr marL="663575" indent="-143510" algn="l" defTabSz="95821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4pPr>
      <a:lvl5pPr marL="807085" indent="-143510" algn="l" defTabSz="95821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5pPr>
      <a:lvl6pPr marL="2633980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0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19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8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9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80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7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0" y="6008796"/>
            <a:ext cx="9904412" cy="276999"/>
          </a:xfrm>
        </p:spPr>
        <p:txBody>
          <a:bodyPr wrap="square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cs typeface="Times New Roman Regular" panose="02020503050405090304" charset="0"/>
              </a:rPr>
              <a:t>Group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1,</a:t>
            </a:r>
            <a:r>
              <a:rPr lang="en-US" sz="1800" dirty="0">
                <a:cs typeface="Times New Roman Regular" panose="02020503050405090304" charset="0"/>
              </a:rPr>
              <a:t> Members: Kai Ren, </a:t>
            </a:r>
            <a:r>
              <a:rPr lang="en-US" sz="1800" dirty="0" err="1">
                <a:cs typeface="Times New Roman Regular" panose="02020503050405090304" charset="0"/>
              </a:rPr>
              <a:t>PeiHua</a:t>
            </a:r>
            <a:r>
              <a:rPr lang="en-US" sz="1800" dirty="0">
                <a:cs typeface="Times New Roman Regular" panose="02020503050405090304" charset="0"/>
              </a:rPr>
              <a:t> Ji, </a:t>
            </a:r>
            <a:r>
              <a:rPr lang="en-US" sz="1800" dirty="0" err="1">
                <a:cs typeface="Times New Roman Regular" panose="02020503050405090304" charset="0"/>
              </a:rPr>
              <a:t>JunWen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Luo, </a:t>
            </a:r>
            <a:r>
              <a:rPr lang="en-US" altLang="zh-CN" sz="1800" dirty="0" err="1">
                <a:cs typeface="Times New Roman Regular" panose="02020503050405090304" charset="0"/>
              </a:rPr>
              <a:t>FeiFan</a:t>
            </a:r>
            <a:r>
              <a:rPr lang="en-US" altLang="zh-CN" sz="1800" dirty="0">
                <a:cs typeface="Times New Roman Regular" panose="02020503050405090304" charset="0"/>
              </a:rPr>
              <a:t> Xu, Lei Cheng, Chang Li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86283" y="1061425"/>
            <a:ext cx="9540016" cy="1529990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Let’s Go Fetch</a:t>
            </a:r>
            <a:b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</a:b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Susan’s </a:t>
            </a:r>
            <a:r>
              <a:rPr lang="en-US" altLang="zh-CN" sz="3200" b="1" dirty="0">
                <a:solidFill>
                  <a:srgbClr val="9B1717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Doghouse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 Launch Plan</a:t>
            </a:r>
            <a:endParaRPr lang="en-US" altLang="zh-CN" sz="32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1" name="文本占位符 8"/>
          <p:cNvSpPr txBox="1"/>
          <p:nvPr/>
        </p:nvSpPr>
        <p:spPr>
          <a:xfrm>
            <a:off x="0" y="6476102"/>
            <a:ext cx="9904413" cy="276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dirty="0">
                <a:cs typeface="Times New Roman Regular" panose="02020503050405090304" charset="0"/>
              </a:rPr>
              <a:t>Mar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25</a:t>
            </a:r>
            <a:r>
              <a:rPr lang="en-US" altLang="zh-CN" sz="1800" baseline="30000" dirty="0">
                <a:cs typeface="Times New Roman Regular" panose="02020503050405090304" charset="0"/>
              </a:rPr>
              <a:t>th</a:t>
            </a:r>
            <a:r>
              <a:rPr lang="en-US" altLang="zh-CN" sz="1800" dirty="0">
                <a:cs typeface="Times New Roman Regular" panose="02020503050405090304" charset="0"/>
              </a:rPr>
              <a:t>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91DE-1C01-994F-9A4A-A1CD8C2ABA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1258" r="8558" b="10664"/>
          <a:stretch/>
        </p:blipFill>
        <p:spPr>
          <a:xfrm>
            <a:off x="8207321" y="1165489"/>
            <a:ext cx="1394002" cy="1321861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70CDA4-ECE4-EB49-8B53-A200565D3468}"/>
              </a:ext>
            </a:extLst>
          </p:cNvPr>
          <p:cNvSpPr/>
          <p:nvPr/>
        </p:nvSpPr>
        <p:spPr>
          <a:xfrm>
            <a:off x="316952" y="2709714"/>
            <a:ext cx="9270508" cy="2730501"/>
          </a:xfrm>
          <a:prstGeom prst="roundRect">
            <a:avLst>
              <a:gd name="adj" fmla="val 2064"/>
            </a:avLst>
          </a:prstGeom>
          <a:noFill/>
          <a:ln w="19050" cap="flat">
            <a:solidFill>
              <a:srgbClr val="9B17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137A3-6031-554D-936B-006906DED2A9}"/>
              </a:ext>
            </a:extLst>
          </p:cNvPr>
          <p:cNvSpPr/>
          <p:nvPr/>
        </p:nvSpPr>
        <p:spPr>
          <a:xfrm>
            <a:off x="734843" y="3548093"/>
            <a:ext cx="2016224" cy="12615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Q1. What strategies did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Eventbrite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use </a:t>
            </a:r>
          </a:p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order to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launch online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marketplaces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90E8D8-29B7-2149-8244-FDC348BC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9" y="4810145"/>
            <a:ext cx="2016223" cy="6300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A23A57-0759-3446-81C0-BC61E48E454F}"/>
              </a:ext>
            </a:extLst>
          </p:cNvPr>
          <p:cNvSpPr/>
          <p:nvPr/>
        </p:nvSpPr>
        <p:spPr>
          <a:xfrm>
            <a:off x="752829" y="2853730"/>
            <a:ext cx="201622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CN" sz="1400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Analyse the </a:t>
            </a:r>
            <a:r>
              <a:rPr lang="en-US" sz="1400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1400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trategies </a:t>
            </a:r>
            <a:r>
              <a:rPr lang="en-US" altLang="zh-CN" sz="1400" b="1" i="1" u="sng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Eventbrite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used.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5F079B-C783-2B4C-AA07-59731E9A0097}"/>
              </a:ext>
            </a:extLst>
          </p:cNvPr>
          <p:cNvSpPr/>
          <p:nvPr/>
        </p:nvSpPr>
        <p:spPr>
          <a:xfrm>
            <a:off x="3149559" y="3876942"/>
            <a:ext cx="396044" cy="396044"/>
          </a:xfrm>
          <a:prstGeom prst="rightArrow">
            <a:avLst/>
          </a:prstGeom>
          <a:solidFill>
            <a:schemeClr val="tx1"/>
          </a:solidFill>
          <a:ln w="63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0843-EFCA-3B40-8ED7-1F0C617031A6}"/>
              </a:ext>
            </a:extLst>
          </p:cNvPr>
          <p:cNvSpPr/>
          <p:nvPr/>
        </p:nvSpPr>
        <p:spPr>
          <a:xfrm>
            <a:off x="3941638" y="2852961"/>
            <a:ext cx="2160240" cy="5040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Consider the </a:t>
            </a:r>
            <a:r>
              <a:rPr lang="en-CN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Challenges</a:t>
            </a: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CN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Susan’s Doghouse </a:t>
            </a: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faces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9DFE3-7E8D-2B40-9CB3-1347F2CBBC59}"/>
              </a:ext>
            </a:extLst>
          </p:cNvPr>
          <p:cNvSpPr/>
          <p:nvPr/>
        </p:nvSpPr>
        <p:spPr>
          <a:xfrm>
            <a:off x="3932645" y="3541934"/>
            <a:ext cx="2160240" cy="12615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Q2. Which side is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more difficult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obtain ? </a:t>
            </a:r>
          </a:p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challenges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do you expect for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Doghouse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going forward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0EC587-04ED-8444-BACE-E043AD0F4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8" y="4898637"/>
            <a:ext cx="1548172" cy="45572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690FA-F28E-A642-A132-C84AE81F5DE2}"/>
              </a:ext>
            </a:extLst>
          </p:cNvPr>
          <p:cNvSpPr/>
          <p:nvPr/>
        </p:nvSpPr>
        <p:spPr>
          <a:xfrm>
            <a:off x="6479927" y="3876942"/>
            <a:ext cx="396044" cy="396044"/>
          </a:xfrm>
          <a:prstGeom prst="rightArrow">
            <a:avLst/>
          </a:prstGeom>
          <a:solidFill>
            <a:schemeClr val="tx1"/>
          </a:solidFill>
          <a:ln w="63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2D233-4504-C447-80FC-02BAB124F7DD}"/>
              </a:ext>
            </a:extLst>
          </p:cNvPr>
          <p:cNvSpPr/>
          <p:nvPr/>
        </p:nvSpPr>
        <p:spPr>
          <a:xfrm>
            <a:off x="7274464" y="2852961"/>
            <a:ext cx="201622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Design an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action plan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for Susan.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16817B-730F-EE46-962B-83B698D0E24C}"/>
              </a:ext>
            </a:extLst>
          </p:cNvPr>
          <p:cNvSpPr/>
          <p:nvPr/>
        </p:nvSpPr>
        <p:spPr>
          <a:xfrm>
            <a:off x="7274464" y="3548596"/>
            <a:ext cx="2016224" cy="1261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Q3. Design an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action plan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that will help Susan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successfully launch into the market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167182-7867-9F46-9DBC-CB3F86976A11}"/>
              </a:ext>
            </a:extLst>
          </p:cNvPr>
          <p:cNvGrpSpPr/>
          <p:nvPr/>
        </p:nvGrpSpPr>
        <p:grpSpPr>
          <a:xfrm>
            <a:off x="7660829" y="4895070"/>
            <a:ext cx="1243493" cy="460219"/>
            <a:chOff x="7857532" y="4891526"/>
            <a:chExt cx="1243493" cy="46021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7EA795-6BDC-9E4A-9B7A-33F2A3801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301" y="4896021"/>
              <a:ext cx="455724" cy="45572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03EDFC-A421-0943-83EB-73B166DB6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 t="17737" r="16127" b="17737"/>
            <a:stretch/>
          </p:blipFill>
          <p:spPr>
            <a:xfrm>
              <a:off x="7857532" y="4891526"/>
              <a:ext cx="474667" cy="455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730" y="297180"/>
            <a:ext cx="7192010" cy="61087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Q1.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What strategies did </a:t>
            </a:r>
            <a:r>
              <a:rPr lang="en-US" altLang="zh-CN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Eventbrite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use ?</a:t>
            </a:r>
          </a:p>
        </p:txBody>
      </p:sp>
      <p:sp>
        <p:nvSpPr>
          <p:cNvPr id="3" name="文字方塊 4"/>
          <p:cNvSpPr txBox="1"/>
          <p:nvPr/>
        </p:nvSpPr>
        <p:spPr>
          <a:xfrm>
            <a:off x="5188585" y="4426585"/>
            <a:ext cx="4213225" cy="468630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viral cycle is central to growth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74249" y="1362332"/>
            <a:ext cx="4034796" cy="108869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3. Viral Loops </a:t>
            </a:r>
            <a:r>
              <a:rPr lang="" altLang="en-US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 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Participants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Event Creators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New Participants.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Mechanism: Free conversion rate </a:t>
            </a: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Palatino Bold" charset="0"/>
              </a:rPr>
              <a:t>17%</a:t>
            </a:r>
            <a:r>
              <a:rPr lang="en-US" altLang="zh-CN" sz="1400" dirty="0">
                <a:latin typeface="Palatino Linotype" panose="02040502050505030304" pitchFamily="18" charset="0"/>
                <a:cs typeface="Palatino Bold" charset="0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74249" y="2914701"/>
            <a:ext cx="4046610" cy="10541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4. Select high-quality creators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Ticket sales priority show.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Based on: "Algorithm prioritized high-selling events”.</a:t>
            </a:r>
          </a:p>
        </p:txBody>
      </p:sp>
      <p:pic>
        <p:nvPicPr>
          <p:cNvPr id="15" name="图片 14" descr="ZZGZ-zzwh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518025" y="2205355"/>
            <a:ext cx="868045" cy="868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174240" y="5093970"/>
            <a:ext cx="7227570" cy="1307465"/>
          </a:xfrm>
          <a:prstGeom prst="rect">
            <a:avLst/>
          </a:prstGeom>
          <a:noFill/>
          <a:ln w="19050" cap="flat">
            <a:solidFill>
              <a:schemeClr val="bg2"/>
            </a:solidFill>
            <a:prstDash val="sysDash"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540000" indent="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cs typeface="Palatino Regular" charset="0"/>
              </a:rPr>
              <a:t>Growth flywheel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Content Marketing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Blogs/whitepapers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SEO traffic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Brand cooperation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Bravo TV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Credibility enhancement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Founder Participation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CEO delivery room reply customer service</a:t>
            </a:r>
          </a:p>
        </p:txBody>
      </p:sp>
      <p:cxnSp>
        <p:nvCxnSpPr>
          <p:cNvPr id="18" name="直接箭头连接符 17"/>
          <p:cNvCxnSpPr>
            <a:cxnSpLocks/>
            <a:stCxn id="23" idx="1"/>
          </p:cNvCxnSpPr>
          <p:nvPr/>
        </p:nvCxnSpPr>
        <p:spPr>
          <a:xfrm>
            <a:off x="492125" y="2673350"/>
            <a:ext cx="8873173" cy="0"/>
          </a:xfrm>
          <a:prstGeom prst="straightConnector1">
            <a:avLst/>
          </a:prstGeom>
          <a:ln w="38100" cap="flat" cmpd="sng">
            <a:solidFill>
              <a:srgbClr val="74111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952048" y="1110615"/>
            <a:ext cx="0" cy="3125470"/>
          </a:xfrm>
          <a:prstGeom prst="straightConnector1">
            <a:avLst/>
          </a:prstGeom>
          <a:ln w="38100" cap="flat" cmpd="sng">
            <a:solidFill>
              <a:srgbClr val="74111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4"/>
          <p:cNvSpPr txBox="1"/>
          <p:nvPr/>
        </p:nvSpPr>
        <p:spPr>
          <a:xfrm>
            <a:off x="523240" y="4422140"/>
            <a:ext cx="4146550" cy="44767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free level is the start lever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6134" y="2896235"/>
            <a:ext cx="4025886" cy="109113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  <a:sym typeface="+mn-ea"/>
              </a:rPr>
              <a:t>2. Free Engine</a:t>
            </a:r>
            <a:endParaRPr lang="zh-CN" altLang="en-US" sz="1600" b="1" dirty="0">
              <a:latin typeface="Palatino Linotype" panose="02040502050505030304" pitchFamily="18" charset="0"/>
              <a:ea typeface="楷体" panose="02010609060101010101" pitchFamily="49" charset="-122"/>
              <a:cs typeface="Palatino Bold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Free Events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SEO drives growth.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Stats: Free events contribute </a:t>
            </a: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Palatino Bold" charset="0"/>
              </a:rPr>
              <a:t>34%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of supply side users.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5093970"/>
            <a:ext cx="1307465" cy="130746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92125" y="1110615"/>
            <a:ext cx="8919845" cy="3125470"/>
          </a:xfrm>
          <a:prstGeom prst="rect">
            <a:avLst/>
          </a:prstGeom>
          <a:noFill/>
          <a:ln w="38100" cap="flat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Palatino Linotype" panose="02040502050505030304" pitchFamily="18" charset="0"/>
              <a:cs typeface="Arial" panose="020B0604020202090204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C6FA6F2-EF64-E14C-81BC-2B62C7C2E35A}"/>
              </a:ext>
            </a:extLst>
          </p:cNvPr>
          <p:cNvSpPr txBox="1"/>
          <p:nvPr/>
        </p:nvSpPr>
        <p:spPr>
          <a:xfrm>
            <a:off x="926148" y="1129667"/>
            <a:ext cx="4025889" cy="15652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1. Vertical focusing</a:t>
            </a:r>
            <a:endParaRPr lang="en-US" altLang="zh-CN" sz="1600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Early integration with Silicon Valley technology and conference activities.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Based on: "Tech mixers and conferences became the core use case"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CN" dirty="0">
                <a:ea typeface="PingFang SC Regular" panose="020B0400000000000000" charset="-122"/>
                <a:cs typeface="PingFang SC Regular" panose="020B0400000000000000" charset="-122"/>
              </a:rPr>
              <a:t>How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does Susan’s Doghouse </a:t>
            </a: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Work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?</a:t>
            </a:r>
            <a:endParaRPr lang="en-US" dirty="0"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770733-6C2B-7242-93BE-FD85C52DCBC7}"/>
              </a:ext>
            </a:extLst>
          </p:cNvPr>
          <p:cNvGrpSpPr/>
          <p:nvPr/>
        </p:nvGrpSpPr>
        <p:grpSpPr>
          <a:xfrm>
            <a:off x="336059" y="981522"/>
            <a:ext cx="9232294" cy="5272263"/>
            <a:chOff x="336059" y="1038955"/>
            <a:chExt cx="9232294" cy="527226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26355E-551B-F54F-A505-FB539B029D7E}"/>
                </a:ext>
              </a:extLst>
            </p:cNvPr>
            <p:cNvGrpSpPr/>
            <p:nvPr/>
          </p:nvGrpSpPr>
          <p:grpSpPr>
            <a:xfrm>
              <a:off x="883698" y="1038955"/>
              <a:ext cx="8137016" cy="1292716"/>
              <a:chOff x="919758" y="1038956"/>
              <a:chExt cx="8137016" cy="12927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7E6DB3-6EB0-1C46-98E7-51CDAC75D9A5}"/>
                  </a:ext>
                </a:extLst>
              </p:cNvPr>
              <p:cNvSpPr txBox="1"/>
              <p:nvPr/>
            </p:nvSpPr>
            <p:spPr>
              <a:xfrm>
                <a:off x="5657056" y="1174828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Split Orders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1865B2-050C-3443-A467-9152225867AB}"/>
                  </a:ext>
                </a:extLst>
              </p:cNvPr>
              <p:cNvSpPr txBox="1"/>
              <p:nvPr/>
            </p:nvSpPr>
            <p:spPr>
              <a:xfrm>
                <a:off x="2933634" y="1878597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Pay</a:t>
                </a:r>
                <a:r>
                  <a:rPr lang="zh-CN" altLang="en-US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Fee $</a:t>
                </a:r>
                <a:endParaRPr lang="en-CN" sz="1400" b="1" dirty="0"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585310-6BB7-FC4B-ACEF-84012119212F}"/>
                  </a:ext>
                </a:extLst>
              </p:cNvPr>
              <p:cNvSpPr txBox="1"/>
              <p:nvPr/>
            </p:nvSpPr>
            <p:spPr>
              <a:xfrm>
                <a:off x="2953190" y="1174828"/>
                <a:ext cx="1387004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Initiate Orders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B22063-7095-D345-8D54-32D2BB351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2" t="17737" r="16127" b="17737"/>
              <a:stretch/>
            </p:blipFill>
            <p:spPr>
              <a:xfrm>
                <a:off x="4315040" y="1038956"/>
                <a:ext cx="1346452" cy="129271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C944C2-CA4B-4642-9F47-8311D4D4BC4A}"/>
                  </a:ext>
                </a:extLst>
              </p:cNvPr>
              <p:cNvSpPr/>
              <p:nvPr/>
            </p:nvSpPr>
            <p:spPr>
              <a:xfrm>
                <a:off x="919758" y="1344990"/>
                <a:ext cx="2016224" cy="680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Service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Consumer</a:t>
                </a:r>
              </a:p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Owner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8462F4-FC07-9B40-9484-D3661BCF665E}"/>
                  </a:ext>
                </a:extLst>
              </p:cNvPr>
              <p:cNvSpPr/>
              <p:nvPr/>
            </p:nvSpPr>
            <p:spPr>
              <a:xfrm>
                <a:off x="7040550" y="1346244"/>
                <a:ext cx="2016224" cy="680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Service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Provider</a:t>
                </a:r>
              </a:p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Walker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C48BEAF-019B-814C-AA4A-0159094F2F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406" y="1488684"/>
                <a:ext cx="1379058" cy="1254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71BEA3-C837-1549-A62C-3C493C9C283C}"/>
                  </a:ext>
                </a:extLst>
              </p:cNvPr>
              <p:cNvSpPr txBox="1"/>
              <p:nvPr/>
            </p:nvSpPr>
            <p:spPr>
              <a:xfrm>
                <a:off x="4313650" y="1383649"/>
                <a:ext cx="1346452" cy="61555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i="1" u="sng" dirty="0">
                    <a:solidFill>
                      <a:schemeClr val="bg2"/>
                    </a:solidFill>
                    <a:latin typeface="Palatino Linotype" panose="02040502050505030304" pitchFamily="18" charset="0"/>
                  </a:rPr>
                  <a:t>Make Deals</a:t>
                </a:r>
              </a:p>
              <a:p>
                <a:pPr algn="ctr"/>
                <a:endParaRPr lang="en-CN" sz="600" b="1" i="1" u="sng" dirty="0">
                  <a:solidFill>
                    <a:schemeClr val="bg2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CN" sz="1400" b="1" i="1" u="sng" dirty="0">
                    <a:solidFill>
                      <a:schemeClr val="bg2"/>
                    </a:solidFill>
                    <a:latin typeface="Palatino Linotype" panose="02040502050505030304" pitchFamily="18" charset="0"/>
                  </a:rPr>
                  <a:t>Earn Profits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FB7BB9-72A1-B243-AE08-A6473C1806F5}"/>
                  </a:ext>
                </a:extLst>
              </p:cNvPr>
              <p:cNvGrpSpPr/>
              <p:nvPr/>
            </p:nvGrpSpPr>
            <p:grpSpPr>
              <a:xfrm>
                <a:off x="2933374" y="1498878"/>
                <a:ext cx="1385582" cy="356598"/>
                <a:chOff x="2933634" y="1498878"/>
                <a:chExt cx="1385582" cy="356598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4194B66-31BE-8F4E-8A6D-C79A27763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40158" y="1498878"/>
                  <a:ext cx="1379058" cy="0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97B1964-15EF-9E45-B05E-42A35C5CD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3634" y="1855476"/>
                  <a:ext cx="1379058" cy="0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DB0335A-4EB2-FD4C-8338-9DA8C272B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9698" y="1854222"/>
                <a:ext cx="1379058" cy="1254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8AD77A-3C23-7B4D-B649-77C82C9D9170}"/>
                  </a:ext>
                </a:extLst>
              </p:cNvPr>
              <p:cNvSpPr txBox="1"/>
              <p:nvPr/>
            </p:nvSpPr>
            <p:spPr>
              <a:xfrm>
                <a:off x="5653546" y="1878596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Get Money $</a:t>
                </a:r>
                <a:endParaRPr lang="en-CN" sz="1400" b="1" dirty="0"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D229-C8BC-A445-8F56-6344C945F032}"/>
                </a:ext>
              </a:extLst>
            </p:cNvPr>
            <p:cNvGrpSpPr/>
            <p:nvPr/>
          </p:nvGrpSpPr>
          <p:grpSpPr>
            <a:xfrm>
              <a:off x="336059" y="2331671"/>
              <a:ext cx="9232294" cy="3979547"/>
              <a:chOff x="348977" y="2328609"/>
              <a:chExt cx="9232294" cy="397954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B6C3D0-CF2E-A440-930C-BE54F6435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25"/>
              <a:stretch/>
            </p:blipFill>
            <p:spPr>
              <a:xfrm>
                <a:off x="6470870" y="2328609"/>
                <a:ext cx="3110400" cy="3979547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9484ABD-0FC3-CE4C-B117-D6762020D65F}"/>
                  </a:ext>
                </a:extLst>
              </p:cNvPr>
              <p:cNvGrpSpPr/>
              <p:nvPr/>
            </p:nvGrpSpPr>
            <p:grpSpPr>
              <a:xfrm>
                <a:off x="348977" y="2329863"/>
                <a:ext cx="3111500" cy="3975100"/>
                <a:chOff x="336060" y="2452802"/>
                <a:chExt cx="3111500" cy="3975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E4F7280B-7087-A64F-B37B-341D3EDF5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060" y="2452802"/>
                  <a:ext cx="3111500" cy="39751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46E225-0426-FD41-B534-93F9043CB330}"/>
                    </a:ext>
                  </a:extLst>
                </p:cNvPr>
                <p:cNvSpPr/>
                <p:nvPr/>
              </p:nvSpPr>
              <p:spPr>
                <a:xfrm>
                  <a:off x="336060" y="2452802"/>
                  <a:ext cx="3111500" cy="3975099"/>
                </a:xfrm>
                <a:prstGeom prst="rect">
                  <a:avLst/>
                </a:prstGeom>
                <a:noFill/>
                <a:ln w="12700" cap="flat">
                  <a:solidFill>
                    <a:schemeClr val="accent5">
                      <a:lumMod val="50000"/>
                    </a:schemeClr>
                  </a:solidFill>
                  <a:prstDash val="dash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Consumers are </a:t>
                  </a:r>
                  <a:r>
                    <a:rPr lang="en-US" sz="1600" b="1" dirty="0">
                      <a:solidFill>
                        <a:schemeClr val="bg2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dog owners:</a:t>
                  </a:r>
                  <a:endPara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Love</a:t>
                  </a:r>
                  <a:r>
                    <a:rPr lang="zh-CN" alt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dogs.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Lack the time to walk dogs.</a:t>
                  </a:r>
                </a:p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They need others to help.</a:t>
                  </a:r>
                </a:p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But they are </a:t>
                  </a:r>
                  <a:r>
                    <a:rPr lang="en-CN" sz="1600" b="1" dirty="0">
                      <a:solidFill>
                        <a:schemeClr val="bg2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WORRING about:</a:t>
                  </a:r>
                  <a:endPara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Reliability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of dog walkers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Keeping the dog </a:t>
                  </a: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safe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T</a:t>
                  </a:r>
                  <a:r>
                    <a:rPr lang="en-US" altLang="zh-CN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i</a:t>
                  </a: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ming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is right.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Location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is suitable.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0CFCB7-0353-A645-941E-0933AA22C2C2}"/>
                  </a:ext>
                </a:extLst>
              </p:cNvPr>
              <p:cNvSpPr/>
              <p:nvPr/>
            </p:nvSpPr>
            <p:spPr>
              <a:xfrm>
                <a:off x="6469771" y="2329863"/>
                <a:ext cx="3111500" cy="3975099"/>
              </a:xfrm>
              <a:prstGeom prst="rect">
                <a:avLst/>
              </a:prstGeom>
              <a:noFill/>
              <a:ln w="12700" cap="flat">
                <a:solidFill>
                  <a:schemeClr val="accent5">
                    <a:lumMod val="50000"/>
                  </a:scheme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chemeClr val="bg2"/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Providers are </a:t>
                </a:r>
                <a:r>
                  <a:rPr lang="en-US" sz="1600" b="1" dirty="0">
                    <a:solidFill>
                      <a:schemeClr val="bg2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walkers:</a:t>
                </a:r>
                <a:endParaRPr lang="en-US" sz="1600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Have time.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Love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Master the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asics.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Want to make money.</a:t>
                </a:r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5CE9DAA-AC1D-CE44-ADD7-FE767ED06FAA}"/>
                  </a:ext>
                </a:extLst>
              </p:cNvPr>
              <p:cNvSpPr/>
              <p:nvPr/>
            </p:nvSpPr>
            <p:spPr>
              <a:xfrm>
                <a:off x="3560031" y="3025512"/>
                <a:ext cx="166170" cy="396044"/>
              </a:xfrm>
              <a:prstGeom prst="rightArrow">
                <a:avLst/>
              </a:prstGeom>
              <a:solidFill>
                <a:schemeClr val="tx1"/>
              </a:solidFill>
              <a:ln w="63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EC0A820-F700-B24C-87CE-F8712B1C2906}"/>
                  </a:ext>
                </a:extLst>
              </p:cNvPr>
              <p:cNvGrpSpPr/>
              <p:nvPr/>
            </p:nvGrpSpPr>
            <p:grpSpPr>
              <a:xfrm>
                <a:off x="3829635" y="2521402"/>
                <a:ext cx="2268196" cy="3393592"/>
                <a:chOff x="3816718" y="2534869"/>
                <a:chExt cx="2268196" cy="3393592"/>
              </a:xfrm>
            </p:grpSpPr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0F772EC7-D0EB-1048-BC3F-E47A066B166C}"/>
                    </a:ext>
                  </a:extLst>
                </p:cNvPr>
                <p:cNvSpPr/>
                <p:nvPr/>
              </p:nvSpPr>
              <p:spPr>
                <a:xfrm>
                  <a:off x="3816718" y="2534869"/>
                  <a:ext cx="2268196" cy="1888838"/>
                </a:xfrm>
                <a:prstGeom prst="roundRect">
                  <a:avLst>
                    <a:gd name="adj" fmla="val 45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Doghouse Order</a:t>
                  </a:r>
                </a:p>
                <a:p>
                  <a:pPr algn="ctr"/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Time: </a:t>
                  </a:r>
                  <a:r>
                    <a:rPr lang="en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17:00 pm,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2025.3.27</a:t>
                  </a:r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Location: </a:t>
                  </a:r>
                  <a:r>
                    <a:rPr lang="en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PHBS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 Breed: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Samoyed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Age: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2.5 years old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Duration: 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1 hour</a:t>
                  </a:r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D4AFF7A-8F3F-4B44-B7AB-806E3FA02743}"/>
                    </a:ext>
                  </a:extLst>
                </p:cNvPr>
                <p:cNvSpPr/>
                <p:nvPr/>
              </p:nvSpPr>
              <p:spPr>
                <a:xfrm>
                  <a:off x="3816718" y="5103100"/>
                  <a:ext cx="2268196" cy="825361"/>
                </a:xfrm>
                <a:prstGeom prst="roundRect">
                  <a:avLst>
                    <a:gd name="adj" fmla="val 45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The platform uses algorithms for </a:t>
                  </a:r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matching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splitting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order.</a:t>
                  </a:r>
                </a:p>
              </p:txBody>
            </p:sp>
          </p:grpSp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D2C327E6-C9C1-1943-A709-8884F263B091}"/>
                  </a:ext>
                </a:extLst>
              </p:cNvPr>
              <p:cNvSpPr/>
              <p:nvPr/>
            </p:nvSpPr>
            <p:spPr>
              <a:xfrm>
                <a:off x="6169914" y="5304291"/>
                <a:ext cx="166170" cy="396044"/>
              </a:xfrm>
              <a:prstGeom prst="rightArrow">
                <a:avLst/>
              </a:prstGeom>
              <a:solidFill>
                <a:schemeClr val="tx1"/>
              </a:solidFill>
              <a:ln w="63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BE02CC-EF5D-7C49-8848-D5B362F9AB2D}"/>
                  </a:ext>
                </a:extLst>
              </p:cNvPr>
              <p:cNvCxnSpPr>
                <a:cxnSpLocks/>
                <a:stCxn id="47" idx="2"/>
                <a:endCxn id="49" idx="0"/>
              </p:cNvCxnSpPr>
              <p:nvPr/>
            </p:nvCxnSpPr>
            <p:spPr>
              <a:xfrm>
                <a:off x="4963733" y="4410240"/>
                <a:ext cx="0" cy="679393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4">
            <a:extLst>
              <a:ext uri="{FF2B5EF4-FFF2-40B4-BE49-F238E27FC236}">
                <a16:creationId xmlns:a16="http://schemas.microsoft.com/office/drawing/2014/main" id="{B7642B0C-3ECB-E348-9453-E1B90CE80C0E}"/>
              </a:ext>
            </a:extLst>
          </p:cNvPr>
          <p:cNvSpPr txBox="1"/>
          <p:nvPr/>
        </p:nvSpPr>
        <p:spPr>
          <a:xfrm>
            <a:off x="482502" y="6359857"/>
            <a:ext cx="8936626" cy="396044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Meet the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Dog Walking Help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demand and make it </a:t>
            </a:r>
            <a:r>
              <a:rPr lang="en-US" sz="2000" b="1" i="1" u="sng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safer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 and </a:t>
            </a:r>
            <a:r>
              <a:rPr lang="en-US" sz="2000" b="1" i="1" u="sng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standardized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.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Q2.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Side 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more </a:t>
            </a:r>
            <a:r>
              <a:rPr 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Difficult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 to Obtain &amp; </a:t>
            </a:r>
            <a:r>
              <a:rPr 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Challenges</a:t>
            </a:r>
            <a:r>
              <a:rPr lang="en-US" b="1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?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1258" r="8558" b="10664"/>
          <a:stretch>
            <a:fillRect/>
          </a:stretch>
        </p:blipFill>
        <p:spPr>
          <a:xfrm>
            <a:off x="7659788" y="1418714"/>
            <a:ext cx="1487170" cy="1410970"/>
          </a:xfrm>
          <a:prstGeom prst="ellipse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6788150" y="4196398"/>
            <a:ext cx="2766695" cy="2152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v"/>
            </a:pPr>
            <a:endParaRPr lang="en-US" altLang="zh-CN" sz="14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95795" y="3069590"/>
            <a:ext cx="2824480" cy="2952115"/>
          </a:xfrm>
          <a:prstGeom prst="rect">
            <a:avLst/>
          </a:prstGeom>
          <a:ln w="1905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Platform Challenges</a:t>
            </a:r>
          </a:p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endParaRPr lang="en-US" altLang="zh-CN" sz="1400" b="1" dirty="0"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Qualification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of dog walkers</a:t>
            </a:r>
          </a:p>
          <a:p>
            <a:pPr marL="285750" indent="-28575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Handling of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Emergencies</a:t>
            </a:r>
          </a:p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 (Car accidents, illnesses, </a:t>
            </a:r>
            <a:r>
              <a:rPr lang="en-US" altLang="zh-CN" sz="1400" dirty="0" err="1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etc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Profit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Model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Short term rapid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matching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Competition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from others 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  (Low entry threshold)</a:t>
            </a:r>
          </a:p>
        </p:txBody>
      </p:sp>
      <p:sp>
        <p:nvSpPr>
          <p:cNvPr id="30" name="文字方塊 4"/>
          <p:cNvSpPr txBox="1"/>
          <p:nvPr/>
        </p:nvSpPr>
        <p:spPr>
          <a:xfrm>
            <a:off x="6991134" y="6246052"/>
            <a:ext cx="2824479" cy="42100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Platform Challenges</a:t>
            </a:r>
          </a:p>
        </p:txBody>
      </p:sp>
      <p:sp>
        <p:nvSpPr>
          <p:cNvPr id="31" name="矩形 30"/>
          <p:cNvSpPr/>
          <p:nvPr/>
        </p:nvSpPr>
        <p:spPr>
          <a:xfrm>
            <a:off x="84139" y="1072515"/>
            <a:ext cx="6702742" cy="5705651"/>
          </a:xfrm>
          <a:prstGeom prst="rect">
            <a:avLst/>
          </a:prstGeom>
          <a:ln>
            <a:solidFill>
              <a:srgbClr val="9B1717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4"/>
          <p:cNvSpPr txBox="1"/>
          <p:nvPr/>
        </p:nvSpPr>
        <p:spPr>
          <a:xfrm>
            <a:off x="288393" y="6246053"/>
            <a:ext cx="6254750" cy="42100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dog owner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is more difficult to obtain!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6" name="图片 5" descr="建立遛狗平台 (1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43" y="1587307"/>
            <a:ext cx="1361440" cy="13614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2264" y="3063682"/>
            <a:ext cx="2988999" cy="1005840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Difficult to accurately locate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the target audience. </a:t>
            </a:r>
          </a:p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N</a:t>
            </a: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etwork effect is low(initial stage)</a:t>
            </a:r>
            <a:endParaRPr lang="en-US" altLang="zh-CN" sz="1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2263" y="4735002"/>
            <a:ext cx="2989001" cy="1268730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Difficult to build trust.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Qualification review ? 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Quality of service ? 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Evaluation and Complaints ?</a:t>
            </a:r>
          </a:p>
        </p:txBody>
      </p:sp>
      <p:pic>
        <p:nvPicPr>
          <p:cNvPr id="18" name="图片 17" descr="建立遛狗平台 (2)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048" y="1587307"/>
            <a:ext cx="1360800" cy="13608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99758" y="3063681"/>
            <a:ext cx="2988999" cy="1360799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Preference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hobby (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may</a:t>
            </a:r>
            <a:r>
              <a:rPr lang="zh-CN" altLang="en-US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有狗瘾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285750" lvl="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Wide group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college students</a:t>
            </a:r>
          </a:p>
          <a:p>
            <a:pPr marL="285750" lvl="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Low cost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low skill and experience requirements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977583" y="3659312"/>
            <a:ext cx="44884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图片 20" descr="fe717bc9b552dfdf8fdee579b13f33ab_1688457136.3053_423"/>
          <p:cNvPicPr>
            <a:picLocks noChangeAspect="1"/>
          </p:cNvPicPr>
          <p:nvPr/>
        </p:nvPicPr>
        <p:blipFill>
          <a:blip r:embed="rId5"/>
          <a:srcRect t="3653" b="11762"/>
          <a:stretch>
            <a:fillRect/>
          </a:stretch>
        </p:blipFill>
        <p:spPr>
          <a:xfrm>
            <a:off x="5452760" y="1250122"/>
            <a:ext cx="902801" cy="169775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599758" y="4733097"/>
            <a:ext cx="2988999" cy="1268730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indent="0" algn="just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Data on dog walking service on </a:t>
            </a:r>
            <a:r>
              <a:rPr lang="en-US" altLang="zh-CN" sz="1400" b="1" dirty="0" err="1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Xianyu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platform.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(2023.06)</a:t>
            </a:r>
          </a:p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endParaRPr lang="en-US" altLang="zh-CN" sz="5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indent="0" algn="ctr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supply       </a:t>
            </a:r>
            <a:r>
              <a:rPr lang="zh-CN" altLang="en-US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＞＞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demand</a:t>
            </a:r>
            <a:endParaRPr lang="en-US" altLang="zh-CN" sz="1400" dirty="0"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(105700)               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27400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4774" y="1250122"/>
            <a:ext cx="1361440" cy="3371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Dog Owner</a:t>
            </a:r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D7DF3535-AAAC-E647-8EF7-0F6E4A86187E}"/>
              </a:ext>
            </a:extLst>
          </p:cNvPr>
          <p:cNvSpPr/>
          <p:nvPr/>
        </p:nvSpPr>
        <p:spPr>
          <a:xfrm>
            <a:off x="3886778" y="1253639"/>
            <a:ext cx="1361440" cy="3371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Dog Walker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5F72BAC2-A8B5-E94A-890E-F0479C59961D}"/>
              </a:ext>
            </a:extLst>
          </p:cNvPr>
          <p:cNvSpPr/>
          <p:nvPr/>
        </p:nvSpPr>
        <p:spPr>
          <a:xfrm>
            <a:off x="1631478" y="4257615"/>
            <a:ext cx="288032" cy="288032"/>
          </a:xfrm>
          <a:prstGeom prst="plus">
            <a:avLst>
              <a:gd name="adj" fmla="val 35132"/>
            </a:avLst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AC5676-90EC-1B42-BC3B-165AC9823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08" y="4488871"/>
            <a:ext cx="398098" cy="398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40E9A-7AD1-0DED-0456-9E9F4254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7B02F98-2065-904D-7624-1703B0DCF34F}"/>
              </a:ext>
            </a:extLst>
          </p:cNvPr>
          <p:cNvCxnSpPr>
            <a:cxnSpLocks/>
          </p:cNvCxnSpPr>
          <p:nvPr/>
        </p:nvCxnSpPr>
        <p:spPr>
          <a:xfrm>
            <a:off x="3381010" y="5482022"/>
            <a:ext cx="316407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F348F1-3124-6FA1-A753-BC934CFD935E}"/>
              </a:ext>
            </a:extLst>
          </p:cNvPr>
          <p:cNvSpPr/>
          <p:nvPr/>
        </p:nvSpPr>
        <p:spPr>
          <a:xfrm>
            <a:off x="6536050" y="1671961"/>
            <a:ext cx="3060783" cy="646519"/>
          </a:xfrm>
          <a:prstGeom prst="roundRect">
            <a:avLst>
              <a:gd name="adj" fmla="val 386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5016887-CC79-2776-0B39-B683F2CEFE2B}"/>
              </a:ext>
            </a:extLst>
          </p:cNvPr>
          <p:cNvSpPr/>
          <p:nvPr/>
        </p:nvSpPr>
        <p:spPr>
          <a:xfrm>
            <a:off x="6536050" y="2568563"/>
            <a:ext cx="3060783" cy="1258093"/>
          </a:xfrm>
          <a:prstGeom prst="roundRect">
            <a:avLst>
              <a:gd name="adj" fmla="val 386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5D7DF94-5D14-8E1B-3963-BAFCBD2E1A4B}"/>
              </a:ext>
            </a:extLst>
          </p:cNvPr>
          <p:cNvSpPr/>
          <p:nvPr/>
        </p:nvSpPr>
        <p:spPr>
          <a:xfrm>
            <a:off x="3664738" y="1671216"/>
            <a:ext cx="2583612" cy="646519"/>
          </a:xfrm>
          <a:prstGeom prst="roundRect">
            <a:avLst>
              <a:gd name="adj" fmla="val 3860"/>
            </a:avLst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B0093E9-E114-20A4-A764-10ED40F155AA}"/>
              </a:ext>
            </a:extLst>
          </p:cNvPr>
          <p:cNvSpPr/>
          <p:nvPr/>
        </p:nvSpPr>
        <p:spPr>
          <a:xfrm>
            <a:off x="3664738" y="2567818"/>
            <a:ext cx="2611856" cy="1258093"/>
          </a:xfrm>
          <a:prstGeom prst="roundRect">
            <a:avLst>
              <a:gd name="adj" fmla="val 3860"/>
            </a:avLst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E3C4935-F500-1B47-BD8B-F1F9077D4114}"/>
              </a:ext>
            </a:extLst>
          </p:cNvPr>
          <p:cNvSpPr/>
          <p:nvPr/>
        </p:nvSpPr>
        <p:spPr>
          <a:xfrm>
            <a:off x="516499" y="2554346"/>
            <a:ext cx="2851222" cy="1258110"/>
          </a:xfrm>
          <a:prstGeom prst="roundRect">
            <a:avLst>
              <a:gd name="adj" fmla="val 386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6E8A967-7C70-9BE2-01E8-344FD085B2FC}"/>
              </a:ext>
            </a:extLst>
          </p:cNvPr>
          <p:cNvSpPr/>
          <p:nvPr/>
        </p:nvSpPr>
        <p:spPr>
          <a:xfrm>
            <a:off x="516499" y="1665598"/>
            <a:ext cx="2851222" cy="646519"/>
          </a:xfrm>
          <a:prstGeom prst="roundRect">
            <a:avLst>
              <a:gd name="adj" fmla="val 386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ABF390-DC71-E165-96F0-F28916E6D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44" y="4466450"/>
            <a:ext cx="2042431" cy="20956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7D9B78-7217-5839-A37E-DF9EC899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Q3.</a:t>
            </a:r>
            <a:r>
              <a:rPr lang="zh-CN" alt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Action </a:t>
            </a: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plan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for Susan</a:t>
            </a:r>
            <a:endParaRPr lang="en-US" dirty="0"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8F1429B-28CC-F455-D1A3-8A36BD0B47D4}"/>
              </a:ext>
            </a:extLst>
          </p:cNvPr>
          <p:cNvSpPr txBox="1"/>
          <p:nvPr/>
        </p:nvSpPr>
        <p:spPr>
          <a:xfrm>
            <a:off x="631917" y="1734941"/>
            <a:ext cx="2745122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Step1. Obtain Dog Walker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Qualification review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5E56226-6D3E-657B-B7D0-183962B66B5F}"/>
              </a:ext>
            </a:extLst>
          </p:cNvPr>
          <p:cNvSpPr txBox="1"/>
          <p:nvPr/>
        </p:nvSpPr>
        <p:spPr>
          <a:xfrm>
            <a:off x="379698" y="1209997"/>
            <a:ext cx="4182149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600"/>
              </a:spcBef>
              <a:buClr>
                <a:schemeClr val="bg2"/>
              </a:buClr>
            </a:pPr>
            <a:r>
              <a:rPr lang="en-US" altLang="zh-CN" sz="18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Initiation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00843-21DD-2DE3-BD5C-C6A2048399A6}"/>
              </a:ext>
            </a:extLst>
          </p:cNvPr>
          <p:cNvSpPr txBox="1"/>
          <p:nvPr/>
        </p:nvSpPr>
        <p:spPr>
          <a:xfrm>
            <a:off x="91666" y="2637097"/>
            <a:ext cx="3461522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Sign a security contract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Upload ID card/student ID card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Psychometric questionnaire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Online interview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58AF1469-DE68-66F5-D0DC-6FB228C4B1EC}"/>
              </a:ext>
            </a:extLst>
          </p:cNvPr>
          <p:cNvSpPr txBox="1"/>
          <p:nvPr/>
        </p:nvSpPr>
        <p:spPr>
          <a:xfrm>
            <a:off x="3780155" y="1740559"/>
            <a:ext cx="2851223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Step2. Obtain Dog Owner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Gain Trust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7540E2AC-BDB1-F982-10C1-924D70250E18}"/>
              </a:ext>
            </a:extLst>
          </p:cNvPr>
          <p:cNvSpPr txBox="1"/>
          <p:nvPr/>
        </p:nvSpPr>
        <p:spPr>
          <a:xfrm>
            <a:off x="3268149" y="2693145"/>
            <a:ext cx="3008445" cy="93871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Establish a Transparent Scoring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Equip with GPS Tracking Dog Leashes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EA9AE02-D423-901B-2D72-975B2B4B9675}"/>
              </a:ext>
            </a:extLst>
          </p:cNvPr>
          <p:cNvCxnSpPr>
            <a:cxnSpLocks/>
          </p:cNvCxnSpPr>
          <p:nvPr/>
        </p:nvCxnSpPr>
        <p:spPr>
          <a:xfrm>
            <a:off x="379698" y="2439262"/>
            <a:ext cx="9325036" cy="0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D0DF3651-B770-056C-B6E2-5CE41AA613EC}"/>
              </a:ext>
            </a:extLst>
          </p:cNvPr>
          <p:cNvSpPr txBox="1"/>
          <p:nvPr/>
        </p:nvSpPr>
        <p:spPr>
          <a:xfrm>
            <a:off x="6139462" y="2616946"/>
            <a:ext cx="3673285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Accurately target potential users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Customized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 Feature Dog Leashes 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Self-Media Promotion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Issue High-Value Coupons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5552591-FFAE-5B6E-5CA1-866D4566088C}"/>
              </a:ext>
            </a:extLst>
          </p:cNvPr>
          <p:cNvSpPr txBox="1"/>
          <p:nvPr/>
        </p:nvSpPr>
        <p:spPr>
          <a:xfrm>
            <a:off x="379698" y="4017682"/>
            <a:ext cx="4182149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600"/>
              </a:spcBef>
              <a:buClr>
                <a:schemeClr val="bg2"/>
              </a:buClr>
            </a:pPr>
            <a:r>
              <a:rPr lang="en-US" altLang="zh-CN" sz="18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Operational Phase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91B6073F-2CEE-0139-9CB3-6EE59AD0FE23}"/>
              </a:ext>
            </a:extLst>
          </p:cNvPr>
          <p:cNvSpPr txBox="1"/>
          <p:nvPr/>
        </p:nvSpPr>
        <p:spPr>
          <a:xfrm>
            <a:off x="559718" y="4666923"/>
            <a:ext cx="2736304" cy="173893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Connect Buyers and Sellers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Host a Dog Agility Competition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endParaRPr lang="en-US" altLang="zh-CN" sz="1400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 algn="just"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Organize offline competitions to attract dog owners to participate and dog lovers to spectate, which connecting both buyers and sellers. 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0405040A-2D26-BB98-E508-90004233A1C9}"/>
              </a:ext>
            </a:extLst>
          </p:cNvPr>
          <p:cNvSpPr txBox="1"/>
          <p:nvPr/>
        </p:nvSpPr>
        <p:spPr>
          <a:xfrm>
            <a:off x="6616914" y="4644827"/>
            <a:ext cx="2662581" cy="173893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Maintain Buyer Engagement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Build a Dog Owner Community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endParaRPr lang="en-US" altLang="zh-CN" sz="1400" b="1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Regularly host dog owner meetups to facilitate interaction between dog owners and the platform.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857EAF6-6481-37CE-6A8B-45511BA033CC}"/>
              </a:ext>
            </a:extLst>
          </p:cNvPr>
          <p:cNvSpPr/>
          <p:nvPr/>
        </p:nvSpPr>
        <p:spPr>
          <a:xfrm>
            <a:off x="516499" y="4499907"/>
            <a:ext cx="2851222" cy="2095692"/>
          </a:xfrm>
          <a:prstGeom prst="roundRect">
            <a:avLst>
              <a:gd name="adj" fmla="val 6184"/>
            </a:avLst>
          </a:prstGeom>
          <a:noFill/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F93D159-56C4-837D-79B7-7DCB337BFC73}"/>
              </a:ext>
            </a:extLst>
          </p:cNvPr>
          <p:cNvSpPr/>
          <p:nvPr/>
        </p:nvSpPr>
        <p:spPr>
          <a:xfrm>
            <a:off x="6526463" y="4499907"/>
            <a:ext cx="2851222" cy="2095692"/>
          </a:xfrm>
          <a:prstGeom prst="roundRect">
            <a:avLst>
              <a:gd name="adj" fmla="val 6184"/>
            </a:avLst>
          </a:prstGeom>
          <a:noFill/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796897EC-8B6A-BA27-9DAD-DCB3DBD4EFDF}"/>
              </a:ext>
            </a:extLst>
          </p:cNvPr>
          <p:cNvSpPr txBox="1"/>
          <p:nvPr/>
        </p:nvSpPr>
        <p:spPr>
          <a:xfrm>
            <a:off x="6688494" y="1721870"/>
            <a:ext cx="2851223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Step3. Obtain Dog Owner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Publicity</a:t>
            </a:r>
          </a:p>
        </p:txBody>
      </p:sp>
    </p:spTree>
    <p:extLst>
      <p:ext uri="{BB962C8B-B14F-4D97-AF65-F5344CB8AC3E}">
        <p14:creationId xmlns:p14="http://schemas.microsoft.com/office/powerpoint/2010/main" val="42125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657</Words>
  <Application>Microsoft Macintosh PowerPoint</Application>
  <PresentationFormat>Custom</PresentationFormat>
  <Paragraphs>121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Palatino Linotype</vt:lpstr>
      <vt:lpstr>Arial</vt:lpstr>
      <vt:lpstr>Wingdings</vt:lpstr>
      <vt:lpstr>Vrinda</vt:lpstr>
      <vt:lpstr>CR Onlytext</vt:lpstr>
      <vt:lpstr>think-cell Slide</vt:lpstr>
      <vt:lpstr>Let’s Go Fetch Susan’s Doghouse Launch Plan</vt:lpstr>
      <vt:lpstr>Q1. What strategies did Eventbrite use ?</vt:lpstr>
      <vt:lpstr>How does Susan’s Doghouse Work ?</vt:lpstr>
      <vt:lpstr>Q2. Side more Difficult to Obtain &amp; Challenges ?</vt:lpstr>
      <vt:lpstr>Q3. Action plan for Susan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何宇淳</cp:lastModifiedBy>
  <cp:revision>33</cp:revision>
  <dcterms:created xsi:type="dcterms:W3CDTF">2025-03-06T15:03:00Z</dcterms:created>
  <dcterms:modified xsi:type="dcterms:W3CDTF">2025-04-09T06:00:04Z</dcterms:modified>
  <cp:version>112013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3B03CA42897B42B99CC47D43A7173031_13</vt:lpwstr>
  </property>
  <property fmtid="{D5CDD505-2E9C-101B-9397-08002B2CF9AE}" pid="3" name="KSOProductBuildVer">
    <vt:lpwstr>2052-12.1.0.20305</vt:lpwstr>
  </property>
</Properties>
</file>